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74d8fa20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74d8fa20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74d8fa20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74d8fa20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74d8fa20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74d8fa20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74d8fa20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74d8fa20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74d8fa20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74d8fa20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74d8fa20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74d8fa20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74d8fa20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74d8fa20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74d8fa20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74d8fa20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74d8fa20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74d8fa20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74d8fa20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74d8fa20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73eb25f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73eb25f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74d8fa20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74d8fa20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5bf266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5bf266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5bf266f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5bf266f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bf266f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5bf266f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5bf266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5bf266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74d8fa20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74d8fa20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73eb25f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73eb25f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74d8fa2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74d8fa2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74d8fa2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74d8fa2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74d8fa20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74d8fa20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74d8fa20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74d8fa20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74d8fa20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74d8fa20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74d8fa2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74d8fa2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LOGsigm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ath.stackexchange.com/questions/47927/motivation-for-napiers-logarithms" TargetMode="External"/><Relationship Id="rId4" Type="http://schemas.openxmlformats.org/officeDocument/2006/relationships/hyperlink" Target="https://math.stackexchange.com/questions/469074/how-was-e-first-calculated/469088#469088" TargetMode="External"/><Relationship Id="rId5" Type="http://schemas.openxmlformats.org/officeDocument/2006/relationships/hyperlink" Target="https://en.wikipedia.org/wiki/Slide_rule" TargetMode="External"/><Relationship Id="rId6" Type="http://schemas.openxmlformats.org/officeDocument/2006/relationships/hyperlink" Target="https://en.wikipedia.org/wiki/Logarithm" TargetMode="External"/><Relationship Id="rId7" Type="http://schemas.openxmlformats.org/officeDocument/2006/relationships/hyperlink" Target="https://en.wikipedia.org/wiki/History_of_logarithm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eople.math.harvard.edu/~knill/history/burgi/prost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Multiplying numbers, but you are a tired seventeenth century scientist</a:t>
            </a:r>
            <a:endParaRPr sz="38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https://tinyurl.com/LOGsigma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reason it is useful</a:t>
            </a:r>
            <a:endParaRPr/>
          </a:p>
        </p:txBody>
      </p:sp>
      <p:grpSp>
        <p:nvGrpSpPr>
          <p:cNvPr id="163" name="Google Shape;163;p22"/>
          <p:cNvGrpSpPr/>
          <p:nvPr/>
        </p:nvGrpSpPr>
        <p:grpSpPr>
          <a:xfrm>
            <a:off x="737488" y="1779725"/>
            <a:ext cx="7669025" cy="1392050"/>
            <a:chOff x="719875" y="1961700"/>
            <a:chExt cx="7669025" cy="1392050"/>
          </a:xfrm>
        </p:grpSpPr>
        <p:cxnSp>
          <p:nvCxnSpPr>
            <p:cNvPr id="164" name="Google Shape;164;p22"/>
            <p:cNvCxnSpPr/>
            <p:nvPr/>
          </p:nvCxnSpPr>
          <p:spPr>
            <a:xfrm>
              <a:off x="755100" y="2287925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" name="Google Shape;165;p22"/>
            <p:cNvCxnSpPr/>
            <p:nvPr/>
          </p:nvCxnSpPr>
          <p:spPr>
            <a:xfrm>
              <a:off x="755100" y="3353750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" name="Google Shape;166;p22"/>
            <p:cNvSpPr txBox="1"/>
            <p:nvPr/>
          </p:nvSpPr>
          <p:spPr>
            <a:xfrm>
              <a:off x="719875" y="1961700"/>
              <a:ext cx="74814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1          2          3          4          5          6          7          8          9          10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22"/>
            <p:cNvSpPr txBox="1"/>
            <p:nvPr/>
          </p:nvSpPr>
          <p:spPr>
            <a:xfrm>
              <a:off x="719875" y="3027650"/>
              <a:ext cx="7668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2          4          8          16        32        64        128      256      512    1024          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68" name="Google Shape;168;p22"/>
          <p:cNvGrpSpPr/>
          <p:nvPr/>
        </p:nvGrpSpPr>
        <p:grpSpPr>
          <a:xfrm>
            <a:off x="3203300" y="2159400"/>
            <a:ext cx="738350" cy="824700"/>
            <a:chOff x="3203300" y="2159400"/>
            <a:chExt cx="738350" cy="824700"/>
          </a:xfrm>
        </p:grpSpPr>
        <p:cxnSp>
          <p:nvCxnSpPr>
            <p:cNvPr id="169" name="Google Shape;169;p22"/>
            <p:cNvCxnSpPr/>
            <p:nvPr/>
          </p:nvCxnSpPr>
          <p:spPr>
            <a:xfrm>
              <a:off x="3941650" y="2159400"/>
              <a:ext cx="0" cy="824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3203300" y="2159400"/>
              <a:ext cx="0" cy="824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1" name="Google Shape;171;p22"/>
          <p:cNvGrpSpPr/>
          <p:nvPr/>
        </p:nvGrpSpPr>
        <p:grpSpPr>
          <a:xfrm>
            <a:off x="842300" y="1306500"/>
            <a:ext cx="2426100" cy="640225"/>
            <a:chOff x="842300" y="1306500"/>
            <a:chExt cx="2426100" cy="640225"/>
          </a:xfrm>
        </p:grpSpPr>
        <p:sp>
          <p:nvSpPr>
            <p:cNvPr id="172" name="Google Shape;172;p22"/>
            <p:cNvSpPr/>
            <p:nvPr/>
          </p:nvSpPr>
          <p:spPr>
            <a:xfrm rot="-5400000">
              <a:off x="1914350" y="592675"/>
              <a:ext cx="282000" cy="24261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1966250" y="1306500"/>
              <a:ext cx="379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0000"/>
                  </a:solidFill>
                </a:rPr>
                <a:t>t1</a:t>
              </a:r>
              <a:endParaRPr baseline="-25000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>
            <a:off x="842300" y="883175"/>
            <a:ext cx="3196500" cy="705325"/>
            <a:chOff x="842300" y="883175"/>
            <a:chExt cx="3196500" cy="705325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2299550" y="-150750"/>
              <a:ext cx="282000" cy="31965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2346056" y="883175"/>
              <a:ext cx="5007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FF"/>
                  </a:solidFill>
                </a:rPr>
                <a:t>t2</a:t>
              </a:r>
              <a:endParaRPr sz="1800">
                <a:solidFill>
                  <a:srgbClr val="0000FF"/>
                </a:solidFill>
              </a:endParaRPr>
            </a:p>
          </p:txBody>
        </p:sp>
      </p:grpSp>
      <p:sp>
        <p:nvSpPr>
          <p:cNvPr id="177" name="Google Shape;177;p22"/>
          <p:cNvSpPr txBox="1"/>
          <p:nvPr/>
        </p:nvSpPr>
        <p:spPr>
          <a:xfrm>
            <a:off x="3941650" y="655175"/>
            <a:ext cx="4774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Because this line is in arithmetic proportion, we know where it will be after t1 + t2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78" name="Google Shape;178;p22"/>
          <p:cNvGrpSpPr/>
          <p:nvPr/>
        </p:nvGrpSpPr>
        <p:grpSpPr>
          <a:xfrm>
            <a:off x="805175" y="1382725"/>
            <a:ext cx="6587075" cy="640200"/>
            <a:chOff x="805175" y="1382725"/>
            <a:chExt cx="6587075" cy="640200"/>
          </a:xfrm>
        </p:grpSpPr>
        <p:sp>
          <p:nvSpPr>
            <p:cNvPr id="179" name="Google Shape;179;p22"/>
            <p:cNvSpPr/>
            <p:nvPr/>
          </p:nvSpPr>
          <p:spPr>
            <a:xfrm rot="-5400000">
              <a:off x="3800825" y="-1254725"/>
              <a:ext cx="282000" cy="6273300"/>
            </a:xfrm>
            <a:prstGeom prst="rightBrace">
              <a:avLst>
                <a:gd fmla="val 50000" name="adj1"/>
                <a:gd fmla="val 81990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5525950" y="1382725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t1 + t2</a:t>
              </a:r>
              <a:endParaRPr sz="1800">
                <a:solidFill>
                  <a:srgbClr val="274E13"/>
                </a:solidFill>
              </a:endParaRPr>
            </a:p>
          </p:txBody>
        </p:sp>
      </p:grpSp>
      <p:grpSp>
        <p:nvGrpSpPr>
          <p:cNvPr id="181" name="Google Shape;181;p22"/>
          <p:cNvGrpSpPr/>
          <p:nvPr/>
        </p:nvGrpSpPr>
        <p:grpSpPr>
          <a:xfrm>
            <a:off x="737475" y="3120575"/>
            <a:ext cx="6632700" cy="448200"/>
            <a:chOff x="737475" y="3120575"/>
            <a:chExt cx="6632700" cy="448200"/>
          </a:xfrm>
        </p:grpSpPr>
        <p:sp>
          <p:nvSpPr>
            <p:cNvPr id="182" name="Google Shape;182;p22"/>
            <p:cNvSpPr/>
            <p:nvPr/>
          </p:nvSpPr>
          <p:spPr>
            <a:xfrm rot="5400000">
              <a:off x="3912825" y="-54775"/>
              <a:ext cx="282000" cy="6632700"/>
            </a:xfrm>
            <a:prstGeom prst="rightBrace">
              <a:avLst>
                <a:gd fmla="val 50000" name="adj1"/>
                <a:gd fmla="val 23395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5395750" y="3286775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t1 + t2</a:t>
              </a:r>
              <a:endParaRPr sz="1800">
                <a:solidFill>
                  <a:srgbClr val="274E13"/>
                </a:solidFill>
              </a:endParaRPr>
            </a:p>
          </p:txBody>
        </p:sp>
      </p:grpSp>
      <p:sp>
        <p:nvSpPr>
          <p:cNvPr id="184" name="Google Shape;184;p22"/>
          <p:cNvSpPr txBox="1"/>
          <p:nvPr/>
        </p:nvSpPr>
        <p:spPr>
          <a:xfrm>
            <a:off x="311700" y="3636725"/>
            <a:ext cx="883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Because the bottom line is in geometric progression, the position at t1+t2 is the position at t1 ⨉ the position at t2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However, since the intervals above correspond to the intervals below, we can directly compute the position below from the position above!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85" name="Google Shape;185;p22"/>
          <p:cNvCxnSpPr/>
          <p:nvPr/>
        </p:nvCxnSpPr>
        <p:spPr>
          <a:xfrm>
            <a:off x="7013025" y="2131200"/>
            <a:ext cx="0" cy="8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notation makes everything clearer</a:t>
            </a:r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737488" y="1779725"/>
            <a:ext cx="7669025" cy="1392050"/>
            <a:chOff x="719875" y="1961700"/>
            <a:chExt cx="7669025" cy="1392050"/>
          </a:xfrm>
        </p:grpSpPr>
        <p:cxnSp>
          <p:nvCxnSpPr>
            <p:cNvPr id="192" name="Google Shape;192;p23"/>
            <p:cNvCxnSpPr/>
            <p:nvPr/>
          </p:nvCxnSpPr>
          <p:spPr>
            <a:xfrm>
              <a:off x="755100" y="2287925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755100" y="3353750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" name="Google Shape;194;p23"/>
            <p:cNvSpPr txBox="1"/>
            <p:nvPr/>
          </p:nvSpPr>
          <p:spPr>
            <a:xfrm>
              <a:off x="719875" y="1961700"/>
              <a:ext cx="74814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1          2          3          4          5          6          7          8          9          10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23"/>
            <p:cNvSpPr txBox="1"/>
            <p:nvPr/>
          </p:nvSpPr>
          <p:spPr>
            <a:xfrm>
              <a:off x="719875" y="3027650"/>
              <a:ext cx="7668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2</a:t>
              </a:r>
              <a:r>
                <a:rPr baseline="30000" lang="en-GB" sz="1800">
                  <a:solidFill>
                    <a:schemeClr val="dk1"/>
                  </a:solidFill>
                </a:rPr>
                <a:t>1</a:t>
              </a:r>
              <a:r>
                <a:rPr lang="en-GB" sz="1800">
                  <a:solidFill>
                    <a:schemeClr val="dk1"/>
                  </a:solidFill>
                </a:rPr>
                <a:t>        2</a:t>
              </a:r>
              <a:r>
                <a:rPr baseline="30000" lang="en-GB" sz="1800">
                  <a:solidFill>
                    <a:schemeClr val="dk1"/>
                  </a:solidFill>
                </a:rPr>
                <a:t>2</a:t>
              </a:r>
              <a:r>
                <a:rPr lang="en-GB" sz="1800">
                  <a:solidFill>
                    <a:schemeClr val="dk1"/>
                  </a:solidFill>
                </a:rPr>
                <a:t>          2</a:t>
              </a:r>
              <a:r>
                <a:rPr baseline="30000" lang="en-GB" sz="1800">
                  <a:solidFill>
                    <a:schemeClr val="dk1"/>
                  </a:solidFill>
                </a:rPr>
                <a:t>3</a:t>
              </a:r>
              <a:r>
                <a:rPr lang="en-GB" sz="1800">
                  <a:solidFill>
                    <a:schemeClr val="dk1"/>
                  </a:solidFill>
                </a:rPr>
                <a:t>        2</a:t>
              </a:r>
              <a:r>
                <a:rPr baseline="30000" lang="en-GB" sz="1800">
                  <a:solidFill>
                    <a:schemeClr val="dk1"/>
                  </a:solidFill>
                </a:rPr>
                <a:t>4</a:t>
              </a:r>
              <a:r>
                <a:rPr lang="en-GB" sz="1800">
                  <a:solidFill>
                    <a:schemeClr val="dk1"/>
                  </a:solidFill>
                </a:rPr>
                <a:t>         2</a:t>
              </a:r>
              <a:r>
                <a:rPr baseline="30000" lang="en-GB" sz="1800">
                  <a:solidFill>
                    <a:schemeClr val="dk1"/>
                  </a:solidFill>
                </a:rPr>
                <a:t>5</a:t>
              </a:r>
              <a:r>
                <a:rPr lang="en-GB" sz="1800">
                  <a:solidFill>
                    <a:schemeClr val="dk1"/>
                  </a:solidFill>
                </a:rPr>
                <a:t>         2</a:t>
              </a:r>
              <a:r>
                <a:rPr baseline="30000" lang="en-GB" sz="1800">
                  <a:solidFill>
                    <a:schemeClr val="dk1"/>
                  </a:solidFill>
                </a:rPr>
                <a:t>6</a:t>
              </a:r>
              <a:r>
                <a:rPr lang="en-GB" sz="1800">
                  <a:solidFill>
                    <a:schemeClr val="dk1"/>
                  </a:solidFill>
                </a:rPr>
                <a:t>         2</a:t>
              </a:r>
              <a:r>
                <a:rPr baseline="30000" lang="en-GB" sz="1800">
                  <a:solidFill>
                    <a:schemeClr val="dk1"/>
                  </a:solidFill>
                </a:rPr>
                <a:t>7</a:t>
              </a:r>
              <a:r>
                <a:rPr lang="en-GB" sz="1800">
                  <a:solidFill>
                    <a:schemeClr val="dk1"/>
                  </a:solidFill>
                </a:rPr>
                <a:t>        2</a:t>
              </a:r>
              <a:r>
                <a:rPr baseline="30000" lang="en-GB" sz="1800">
                  <a:solidFill>
                    <a:schemeClr val="dk1"/>
                  </a:solidFill>
                </a:rPr>
                <a:t>8</a:t>
              </a:r>
              <a:r>
                <a:rPr lang="en-GB" sz="1800">
                  <a:solidFill>
                    <a:schemeClr val="dk1"/>
                  </a:solidFill>
                </a:rPr>
                <a:t>         2</a:t>
              </a:r>
              <a:r>
                <a:rPr baseline="30000" lang="en-GB" sz="1800">
                  <a:solidFill>
                    <a:schemeClr val="dk1"/>
                  </a:solidFill>
                </a:rPr>
                <a:t>9</a:t>
              </a:r>
              <a:r>
                <a:rPr lang="en-GB" sz="1800">
                  <a:solidFill>
                    <a:schemeClr val="dk1"/>
                  </a:solidFill>
                </a:rPr>
                <a:t>          2</a:t>
              </a:r>
              <a:r>
                <a:rPr baseline="30000" lang="en-GB" sz="1800">
                  <a:solidFill>
                    <a:schemeClr val="dk1"/>
                  </a:solidFill>
                </a:rPr>
                <a:t>10</a:t>
              </a:r>
              <a:r>
                <a:rPr lang="en-GB" sz="1800">
                  <a:solidFill>
                    <a:schemeClr val="dk1"/>
                  </a:solidFill>
                </a:rPr>
                <a:t>          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842300" y="1306500"/>
            <a:ext cx="2426100" cy="640225"/>
            <a:chOff x="842300" y="1306500"/>
            <a:chExt cx="2426100" cy="640225"/>
          </a:xfrm>
        </p:grpSpPr>
        <p:sp>
          <p:nvSpPr>
            <p:cNvPr id="197" name="Google Shape;197;p23"/>
            <p:cNvSpPr/>
            <p:nvPr/>
          </p:nvSpPr>
          <p:spPr>
            <a:xfrm rot="-5400000">
              <a:off x="1914350" y="592675"/>
              <a:ext cx="282000" cy="24261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1966250" y="1306500"/>
              <a:ext cx="379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0000"/>
                  </a:solidFill>
                </a:rPr>
                <a:t>4</a:t>
              </a:r>
              <a:endParaRPr baseline="-25000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Google Shape;199;p23"/>
          <p:cNvGrpSpPr/>
          <p:nvPr/>
        </p:nvGrpSpPr>
        <p:grpSpPr>
          <a:xfrm>
            <a:off x="842300" y="883175"/>
            <a:ext cx="3196500" cy="705325"/>
            <a:chOff x="842300" y="883175"/>
            <a:chExt cx="3196500" cy="705325"/>
          </a:xfrm>
        </p:grpSpPr>
        <p:sp>
          <p:nvSpPr>
            <p:cNvPr id="200" name="Google Shape;200;p23"/>
            <p:cNvSpPr/>
            <p:nvPr/>
          </p:nvSpPr>
          <p:spPr>
            <a:xfrm rot="-5400000">
              <a:off x="2299550" y="-150750"/>
              <a:ext cx="282000" cy="31965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201" name="Google Shape;201;p23"/>
            <p:cNvSpPr txBox="1"/>
            <p:nvPr/>
          </p:nvSpPr>
          <p:spPr>
            <a:xfrm>
              <a:off x="2346056" y="883175"/>
              <a:ext cx="5007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FF"/>
                  </a:solidFill>
                </a:rPr>
                <a:t>5</a:t>
              </a:r>
              <a:endParaRPr sz="1800">
                <a:solidFill>
                  <a:srgbClr val="0000FF"/>
                </a:solidFill>
              </a:endParaRPr>
            </a:p>
          </p:txBody>
        </p:sp>
      </p:grpSp>
      <p:grpSp>
        <p:nvGrpSpPr>
          <p:cNvPr id="202" name="Google Shape;202;p23"/>
          <p:cNvGrpSpPr/>
          <p:nvPr/>
        </p:nvGrpSpPr>
        <p:grpSpPr>
          <a:xfrm>
            <a:off x="805175" y="1382725"/>
            <a:ext cx="6587075" cy="640200"/>
            <a:chOff x="805175" y="1382725"/>
            <a:chExt cx="6587075" cy="640200"/>
          </a:xfrm>
        </p:grpSpPr>
        <p:sp>
          <p:nvSpPr>
            <p:cNvPr id="203" name="Google Shape;203;p23"/>
            <p:cNvSpPr/>
            <p:nvPr/>
          </p:nvSpPr>
          <p:spPr>
            <a:xfrm rot="-5400000">
              <a:off x="3800825" y="-1254725"/>
              <a:ext cx="282000" cy="6273300"/>
            </a:xfrm>
            <a:prstGeom prst="rightBrace">
              <a:avLst>
                <a:gd fmla="val 50000" name="adj1"/>
                <a:gd fmla="val 81990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5525950" y="1382725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 4</a:t>
              </a:r>
              <a:r>
                <a:rPr lang="en-GB" sz="1800">
                  <a:solidFill>
                    <a:srgbClr val="274E13"/>
                  </a:solidFill>
                </a:rPr>
                <a:t> + 5</a:t>
              </a:r>
              <a:endParaRPr sz="1800">
                <a:solidFill>
                  <a:srgbClr val="274E13"/>
                </a:solidFill>
              </a:endParaRPr>
            </a:p>
          </p:txBody>
        </p:sp>
      </p:grpSp>
      <p:grpSp>
        <p:nvGrpSpPr>
          <p:cNvPr id="205" name="Google Shape;205;p23"/>
          <p:cNvGrpSpPr/>
          <p:nvPr/>
        </p:nvGrpSpPr>
        <p:grpSpPr>
          <a:xfrm>
            <a:off x="737475" y="3120575"/>
            <a:ext cx="6632700" cy="412225"/>
            <a:chOff x="737475" y="3120575"/>
            <a:chExt cx="6632700" cy="412225"/>
          </a:xfrm>
        </p:grpSpPr>
        <p:sp>
          <p:nvSpPr>
            <p:cNvPr id="206" name="Google Shape;206;p23"/>
            <p:cNvSpPr/>
            <p:nvPr/>
          </p:nvSpPr>
          <p:spPr>
            <a:xfrm rot="5400000">
              <a:off x="3912825" y="-54775"/>
              <a:ext cx="282000" cy="6632700"/>
            </a:xfrm>
            <a:prstGeom prst="rightBrace">
              <a:avLst>
                <a:gd fmla="val 50000" name="adj1"/>
                <a:gd fmla="val 23395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207" name="Google Shape;207;p23"/>
            <p:cNvSpPr txBox="1"/>
            <p:nvPr/>
          </p:nvSpPr>
          <p:spPr>
            <a:xfrm>
              <a:off x="5167875" y="3250800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2</a:t>
              </a:r>
              <a:r>
                <a:rPr baseline="30000" lang="en-GB" sz="1800">
                  <a:solidFill>
                    <a:srgbClr val="274E13"/>
                  </a:solidFill>
                </a:rPr>
                <a:t>4 + 5</a:t>
              </a:r>
              <a:r>
                <a:rPr baseline="-25000" lang="en-GB" sz="1800">
                  <a:solidFill>
                    <a:srgbClr val="274E13"/>
                  </a:solidFill>
                </a:rPr>
                <a:t> </a:t>
              </a:r>
              <a:r>
                <a:rPr lang="en-GB" sz="1800">
                  <a:solidFill>
                    <a:srgbClr val="274E13"/>
                  </a:solidFill>
                </a:rPr>
                <a:t>= 2</a:t>
              </a:r>
              <a:r>
                <a:rPr baseline="30000" lang="en-GB" sz="1800">
                  <a:solidFill>
                    <a:srgbClr val="274E13"/>
                  </a:solidFill>
                </a:rPr>
                <a:t>4</a:t>
              </a:r>
              <a:r>
                <a:rPr lang="en-GB" sz="1800">
                  <a:solidFill>
                    <a:srgbClr val="274E13"/>
                  </a:solidFill>
                </a:rPr>
                <a:t>⨉2</a:t>
              </a:r>
              <a:r>
                <a:rPr baseline="30000" lang="en-GB" sz="1800">
                  <a:solidFill>
                    <a:srgbClr val="274E13"/>
                  </a:solidFill>
                </a:rPr>
                <a:t>5</a:t>
              </a:r>
              <a:endParaRPr baseline="30000" sz="1800">
                <a:solidFill>
                  <a:srgbClr val="274E13"/>
                </a:solidFill>
              </a:endParaRPr>
            </a:p>
          </p:txBody>
        </p:sp>
      </p:grpSp>
      <p:grpSp>
        <p:nvGrpSpPr>
          <p:cNvPr id="208" name="Google Shape;208;p23"/>
          <p:cNvGrpSpPr/>
          <p:nvPr/>
        </p:nvGrpSpPr>
        <p:grpSpPr>
          <a:xfrm>
            <a:off x="842300" y="2316750"/>
            <a:ext cx="2426100" cy="640213"/>
            <a:chOff x="842300" y="1306513"/>
            <a:chExt cx="2426100" cy="640213"/>
          </a:xfrm>
        </p:grpSpPr>
        <p:sp>
          <p:nvSpPr>
            <p:cNvPr id="209" name="Google Shape;209;p23"/>
            <p:cNvSpPr/>
            <p:nvPr/>
          </p:nvSpPr>
          <p:spPr>
            <a:xfrm rot="-5400000">
              <a:off x="1914350" y="592675"/>
              <a:ext cx="282000" cy="24261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1966250" y="1306513"/>
              <a:ext cx="520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0000"/>
                  </a:solidFill>
                </a:rPr>
                <a:t>2</a:t>
              </a:r>
              <a:r>
                <a:rPr baseline="30000" lang="en-GB" sz="1800">
                  <a:solidFill>
                    <a:srgbClr val="FF0000"/>
                  </a:solidFill>
                </a:rPr>
                <a:t>4</a:t>
              </a:r>
              <a:endParaRPr baseline="30000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211" name="Google Shape;211;p23"/>
          <p:cNvGrpSpPr/>
          <p:nvPr/>
        </p:nvGrpSpPr>
        <p:grpSpPr>
          <a:xfrm rot="10800000">
            <a:off x="842300" y="3250800"/>
            <a:ext cx="3196500" cy="481250"/>
            <a:chOff x="632650" y="636800"/>
            <a:chExt cx="3196500" cy="481250"/>
          </a:xfrm>
        </p:grpSpPr>
        <p:sp>
          <p:nvSpPr>
            <p:cNvPr id="212" name="Google Shape;212;p23"/>
            <p:cNvSpPr/>
            <p:nvPr/>
          </p:nvSpPr>
          <p:spPr>
            <a:xfrm rot="-5400000">
              <a:off x="2089900" y="-621200"/>
              <a:ext cx="282000" cy="31965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 rot="10800000">
              <a:off x="1926306" y="636800"/>
              <a:ext cx="5007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FF"/>
                  </a:solidFill>
                </a:rPr>
                <a:t>2</a:t>
              </a:r>
              <a:r>
                <a:rPr baseline="30000" lang="en-GB" sz="1800">
                  <a:solidFill>
                    <a:srgbClr val="0000FF"/>
                  </a:solidFill>
                </a:rPr>
                <a:t>5</a:t>
              </a:r>
              <a:endParaRPr baseline="30000" sz="18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algorithm for multiplying two numbers</a:t>
            </a:r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737488" y="1779725"/>
            <a:ext cx="7669025" cy="1392050"/>
            <a:chOff x="719875" y="1961700"/>
            <a:chExt cx="7669025" cy="1392050"/>
          </a:xfrm>
        </p:grpSpPr>
        <p:cxnSp>
          <p:nvCxnSpPr>
            <p:cNvPr id="220" name="Google Shape;220;p24"/>
            <p:cNvCxnSpPr/>
            <p:nvPr/>
          </p:nvCxnSpPr>
          <p:spPr>
            <a:xfrm>
              <a:off x="755100" y="2287925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" name="Google Shape;221;p24"/>
            <p:cNvCxnSpPr/>
            <p:nvPr/>
          </p:nvCxnSpPr>
          <p:spPr>
            <a:xfrm>
              <a:off x="755100" y="3353750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2" name="Google Shape;222;p24"/>
            <p:cNvSpPr txBox="1"/>
            <p:nvPr/>
          </p:nvSpPr>
          <p:spPr>
            <a:xfrm>
              <a:off x="719875" y="1961700"/>
              <a:ext cx="74814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1          2          3          4          5          6          7          8          9          10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719875" y="3027650"/>
              <a:ext cx="7668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2          4          8          16        32        64        128      256      512    1024          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cxnSp>
        <p:nvCxnSpPr>
          <p:cNvPr id="224" name="Google Shape;224;p24"/>
          <p:cNvCxnSpPr/>
          <p:nvPr/>
        </p:nvCxnSpPr>
        <p:spPr>
          <a:xfrm rot="10800000">
            <a:off x="3192450" y="2181150"/>
            <a:ext cx="0" cy="78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4"/>
          <p:cNvCxnSpPr/>
          <p:nvPr/>
        </p:nvCxnSpPr>
        <p:spPr>
          <a:xfrm rot="10800000">
            <a:off x="3963375" y="2181150"/>
            <a:ext cx="0" cy="78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6991350" y="2162700"/>
            <a:ext cx="0" cy="81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4"/>
          <p:cNvSpPr/>
          <p:nvPr/>
        </p:nvSpPr>
        <p:spPr>
          <a:xfrm rot="-5400000">
            <a:off x="3477625" y="1295750"/>
            <a:ext cx="175800" cy="105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3572225" y="1154575"/>
            <a:ext cx="3385600" cy="672775"/>
          </a:xfrm>
          <a:custGeom>
            <a:rect b="b" l="l" r="r" t="t"/>
            <a:pathLst>
              <a:path extrusionOk="0" h="26911" w="135424">
                <a:moveTo>
                  <a:pt x="0" y="23439"/>
                </a:moveTo>
                <a:lnTo>
                  <a:pt x="0" y="0"/>
                </a:lnTo>
                <a:lnTo>
                  <a:pt x="135424" y="0"/>
                </a:lnTo>
                <a:lnTo>
                  <a:pt x="135424" y="2691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9" name="Google Shape;229;p24"/>
          <p:cNvSpPr txBox="1"/>
          <p:nvPr/>
        </p:nvSpPr>
        <p:spPr>
          <a:xfrm>
            <a:off x="6991350" y="2419800"/>
            <a:ext cx="803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2</a:t>
            </a:r>
            <a:r>
              <a:rPr baseline="30000" lang="en-GB" sz="1800">
                <a:solidFill>
                  <a:schemeClr val="dk1"/>
                </a:solidFill>
              </a:rPr>
              <a:t>x</a:t>
            </a:r>
            <a:endParaRPr baseline="30000" sz="1800">
              <a:solidFill>
                <a:schemeClr val="dk1"/>
              </a:solidFill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3963375" y="2419800"/>
            <a:ext cx="803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log</a:t>
            </a:r>
            <a:r>
              <a:rPr baseline="-25000" lang="en-GB" sz="1800">
                <a:solidFill>
                  <a:schemeClr val="dk1"/>
                </a:solidFill>
              </a:rPr>
              <a:t>2</a:t>
            </a:r>
            <a:r>
              <a:rPr lang="en-GB" sz="1800">
                <a:solidFill>
                  <a:schemeClr val="dk1"/>
                </a:solidFill>
              </a:rPr>
              <a:t>x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ideas to make it actually usable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311700" y="1152475"/>
            <a:ext cx="86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Instead of letting the user do the hard work of exponentiation and trying to guess logarithms, they get access to a table (as always)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Choosing a smaller base lets the user have a finer choice of numbers to choose from (e.g. there are almost 7000 intervals between 1 and 1024 if we choose 1.001 as base instead of 2 </a:t>
            </a:r>
            <a:r>
              <a:rPr lang="en-GB" sz="2000">
                <a:solidFill>
                  <a:schemeClr val="dk1"/>
                </a:solidFill>
              </a:rPr>
              <a:t>–</a:t>
            </a:r>
            <a:r>
              <a:rPr lang="en-GB" sz="2000">
                <a:solidFill>
                  <a:schemeClr val="dk1"/>
                </a:solidFill>
              </a:rPr>
              <a:t> which has 10 intervals)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Multiplying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As important as… multiplication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Logarithms!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43" name="Google Shape;243;p26"/>
          <p:cNvGrpSpPr/>
          <p:nvPr/>
        </p:nvGrpSpPr>
        <p:grpSpPr>
          <a:xfrm>
            <a:off x="1074275" y="2792650"/>
            <a:ext cx="3068700" cy="1257450"/>
            <a:chOff x="0" y="2897050"/>
            <a:chExt cx="3068700" cy="1257450"/>
          </a:xfrm>
        </p:grpSpPr>
        <p:cxnSp>
          <p:nvCxnSpPr>
            <p:cNvPr id="244" name="Google Shape;244;p26"/>
            <p:cNvCxnSpPr/>
            <p:nvPr/>
          </p:nvCxnSpPr>
          <p:spPr>
            <a:xfrm rot="10800000">
              <a:off x="1394075" y="2897050"/>
              <a:ext cx="0" cy="858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" name="Google Shape;245;p26"/>
            <p:cNvSpPr txBox="1"/>
            <p:nvPr/>
          </p:nvSpPr>
          <p:spPr>
            <a:xfrm>
              <a:off x="0" y="3581800"/>
              <a:ext cx="3068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Look up the log of your number in a table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246" name="Google Shape;246;p26"/>
          <p:cNvSpPr txBox="1"/>
          <p:nvPr/>
        </p:nvSpPr>
        <p:spPr>
          <a:xfrm>
            <a:off x="5678500" y="1146150"/>
            <a:ext cx="2783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47" name="Google Shape;247;p26"/>
          <p:cNvGrpSpPr/>
          <p:nvPr/>
        </p:nvGrpSpPr>
        <p:grpSpPr>
          <a:xfrm>
            <a:off x="3316575" y="1444875"/>
            <a:ext cx="3723900" cy="953475"/>
            <a:chOff x="3316575" y="1444875"/>
            <a:chExt cx="3723900" cy="953475"/>
          </a:xfrm>
        </p:grpSpPr>
        <p:cxnSp>
          <p:nvCxnSpPr>
            <p:cNvPr id="248" name="Google Shape;248;p26"/>
            <p:cNvCxnSpPr/>
            <p:nvPr/>
          </p:nvCxnSpPr>
          <p:spPr>
            <a:xfrm flipH="1">
              <a:off x="3316575" y="1783950"/>
              <a:ext cx="1829100" cy="614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9" name="Google Shape;249;p26"/>
            <p:cNvSpPr txBox="1"/>
            <p:nvPr/>
          </p:nvSpPr>
          <p:spPr>
            <a:xfrm>
              <a:off x="5094075" y="1444875"/>
              <a:ext cx="19464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Sum the logs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250" name="Google Shape;250;p26"/>
          <p:cNvGrpSpPr/>
          <p:nvPr/>
        </p:nvGrpSpPr>
        <p:grpSpPr>
          <a:xfrm>
            <a:off x="4550175" y="2762750"/>
            <a:ext cx="2982900" cy="1392000"/>
            <a:chOff x="4550175" y="2762750"/>
            <a:chExt cx="2982900" cy="1392000"/>
          </a:xfrm>
        </p:grpSpPr>
        <p:cxnSp>
          <p:nvCxnSpPr>
            <p:cNvPr id="251" name="Google Shape;251;p26"/>
            <p:cNvCxnSpPr>
              <a:stCxn id="252" idx="0"/>
            </p:cNvCxnSpPr>
            <p:nvPr/>
          </p:nvCxnSpPr>
          <p:spPr>
            <a:xfrm rot="10800000">
              <a:off x="6041625" y="2762750"/>
              <a:ext cx="0" cy="739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2" name="Google Shape;252;p26"/>
            <p:cNvSpPr txBox="1"/>
            <p:nvPr/>
          </p:nvSpPr>
          <p:spPr>
            <a:xfrm>
              <a:off x="4550175" y="3502250"/>
              <a:ext cx="29829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Find the log whose value is the sum. It is the log of the resulting multiplication!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00" y="2350875"/>
            <a:ext cx="4543150" cy="4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logarithms</a:t>
            </a:r>
            <a:endParaRPr/>
          </a:p>
        </p:txBody>
      </p:sp>
      <p:sp>
        <p:nvSpPr>
          <p:cNvPr id="259" name="Google Shape;2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For division, just subtract the log (no need for a second table)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You are always summing straightforward numbers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No division, just one very simple sum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Can easily calculate powers, they just become multiplications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For these reasons, logarithms were </a:t>
            </a:r>
            <a:r>
              <a:rPr lang="en-GB" sz="2000">
                <a:solidFill>
                  <a:schemeClr val="dk1"/>
                </a:solidFill>
              </a:rPr>
              <a:t>ubiquitous</a:t>
            </a:r>
            <a:r>
              <a:rPr lang="en-GB" sz="2000">
                <a:solidFill>
                  <a:schemeClr val="dk1"/>
                </a:solidFill>
              </a:rPr>
              <a:t> in maths </a:t>
            </a:r>
            <a:r>
              <a:rPr lang="en-GB" sz="2000">
                <a:solidFill>
                  <a:schemeClr val="dk1"/>
                </a:solidFill>
              </a:rPr>
              <a:t>until the 70s!!!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Quirks about Napier’s logarithm</a:t>
            </a:r>
            <a:endParaRPr/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Napier used log base 1 - 10</a:t>
            </a:r>
            <a:r>
              <a:rPr baseline="30000" lang="en-GB" sz="2000">
                <a:solidFill>
                  <a:schemeClr val="dk1"/>
                </a:solidFill>
              </a:rPr>
              <a:t>-7</a:t>
            </a:r>
            <a:endParaRPr baseline="30000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This was because his definition made the velocity on the bottom line proportional to the distance to its end, </a:t>
            </a:r>
            <a:r>
              <a:rPr lang="en-GB" sz="2000" u="sng">
                <a:solidFill>
                  <a:schemeClr val="dk1"/>
                </a:solidFill>
              </a:rPr>
              <a:t>not</a:t>
            </a:r>
            <a:r>
              <a:rPr lang="en-GB" sz="2000">
                <a:solidFill>
                  <a:schemeClr val="dk1"/>
                </a:solidFill>
              </a:rPr>
              <a:t> the origin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Having such a small base made it possible to have </a:t>
            </a:r>
            <a:r>
              <a:rPr lang="en-GB" sz="2000">
                <a:solidFill>
                  <a:schemeClr val="dk1"/>
                </a:solidFill>
              </a:rPr>
              <a:t>extremely</a:t>
            </a:r>
            <a:r>
              <a:rPr lang="en-GB" sz="2000">
                <a:solidFill>
                  <a:schemeClr val="dk1"/>
                </a:solidFill>
              </a:rPr>
              <a:t> fine-grained tables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Also, his list computed the logs of numbers/10</a:t>
            </a:r>
            <a:r>
              <a:rPr baseline="30000" lang="en-GB" sz="2000">
                <a:solidFill>
                  <a:schemeClr val="dk1"/>
                </a:solidFill>
              </a:rPr>
              <a:t>7</a:t>
            </a:r>
            <a:r>
              <a:rPr lang="en-GB" sz="2000">
                <a:solidFill>
                  <a:schemeClr val="dk1"/>
                </a:solidFill>
              </a:rPr>
              <a:t>, so that the values for the log were reasonable up to big numbers, and multiplied the log by 10</a:t>
            </a:r>
            <a:r>
              <a:rPr baseline="30000" lang="en-GB" sz="2000">
                <a:solidFill>
                  <a:schemeClr val="dk1"/>
                </a:solidFill>
              </a:rPr>
              <a:t>7</a:t>
            </a:r>
            <a:r>
              <a:rPr lang="en-GB" sz="2000">
                <a:solidFill>
                  <a:schemeClr val="dk1"/>
                </a:solidFill>
              </a:rPr>
              <a:t>, so that he didn’t have to use a decimal point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 short: Napier’s log = 10</a:t>
            </a:r>
            <a:r>
              <a:rPr baseline="30000" lang="en-GB" sz="2000">
                <a:solidFill>
                  <a:schemeClr val="dk1"/>
                </a:solidFill>
              </a:rPr>
              <a:t>7</a:t>
            </a:r>
            <a:r>
              <a:rPr lang="en-GB" sz="2000">
                <a:solidFill>
                  <a:schemeClr val="dk1"/>
                </a:solidFill>
              </a:rPr>
              <a:t>log</a:t>
            </a:r>
            <a:r>
              <a:rPr baseline="-25000" lang="en-GB" sz="2000">
                <a:solidFill>
                  <a:schemeClr val="dk1"/>
                </a:solidFill>
              </a:rPr>
              <a:t>1-10^-7</a:t>
            </a:r>
            <a:r>
              <a:rPr lang="en-GB" sz="2000">
                <a:solidFill>
                  <a:schemeClr val="dk1"/>
                </a:solidFill>
              </a:rPr>
              <a:t>(x/10</a:t>
            </a:r>
            <a:r>
              <a:rPr baseline="30000" lang="en-GB" sz="2000">
                <a:solidFill>
                  <a:schemeClr val="dk1"/>
                </a:solidFill>
              </a:rPr>
              <a:t>7</a:t>
            </a:r>
            <a:r>
              <a:rPr lang="en-GB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Napier’s table (edited from wikimedia)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45131" l="16814" r="47795" t="8124"/>
          <a:stretch/>
        </p:blipFill>
        <p:spPr>
          <a:xfrm>
            <a:off x="3008213" y="1017725"/>
            <a:ext cx="3127572" cy="38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Logarithm table from 1964 (cf. wikimedia)</a:t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63" y="1017725"/>
            <a:ext cx="6033675" cy="39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rulers</a:t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311700" y="1152475"/>
            <a:ext cx="85206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Essentially two logarithmic scales atop each other, functionally equivalent to a table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33723" r="32032" t="0"/>
          <a:stretch/>
        </p:blipFill>
        <p:spPr>
          <a:xfrm>
            <a:off x="3285875" y="2250450"/>
            <a:ext cx="2018350" cy="10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3">
            <a:alphaModFix/>
          </a:blip>
          <a:srcRect b="0" l="33723" r="32032" t="0"/>
          <a:stretch/>
        </p:blipFill>
        <p:spPr>
          <a:xfrm>
            <a:off x="4163625" y="2948325"/>
            <a:ext cx="2018350" cy="10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1"/>
          <p:cNvGrpSpPr/>
          <p:nvPr/>
        </p:nvGrpSpPr>
        <p:grpSpPr>
          <a:xfrm>
            <a:off x="3285915" y="1931525"/>
            <a:ext cx="926045" cy="640225"/>
            <a:chOff x="842300" y="1306500"/>
            <a:chExt cx="2426107" cy="640225"/>
          </a:xfrm>
        </p:grpSpPr>
        <p:sp>
          <p:nvSpPr>
            <p:cNvPr id="287" name="Google Shape;287;p31"/>
            <p:cNvSpPr/>
            <p:nvPr/>
          </p:nvSpPr>
          <p:spPr>
            <a:xfrm rot="-5400000">
              <a:off x="1914350" y="592675"/>
              <a:ext cx="282000" cy="24261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 txBox="1"/>
            <p:nvPr/>
          </p:nvSpPr>
          <p:spPr>
            <a:xfrm>
              <a:off x="842307" y="1306500"/>
              <a:ext cx="24261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0000"/>
                  </a:solidFill>
                </a:rPr>
                <a:t>log(3)</a:t>
              </a:r>
              <a:endParaRPr baseline="-25000" sz="1800">
                <a:solidFill>
                  <a:srgbClr val="FF0000"/>
                </a:solidFill>
              </a:endParaRPr>
            </a:p>
          </p:txBody>
        </p:sp>
      </p:grpSp>
      <p:sp>
        <p:nvSpPr>
          <p:cNvPr id="289" name="Google Shape;289;p31"/>
          <p:cNvSpPr txBox="1"/>
          <p:nvPr/>
        </p:nvSpPr>
        <p:spPr>
          <a:xfrm>
            <a:off x="4047880" y="3978600"/>
            <a:ext cx="9261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log(2)</a:t>
            </a:r>
            <a:endParaRPr baseline="-25000" sz="1800">
              <a:solidFill>
                <a:srgbClr val="FF0000"/>
              </a:solidFill>
            </a:endParaRPr>
          </a:p>
        </p:txBody>
      </p:sp>
      <p:sp>
        <p:nvSpPr>
          <p:cNvPr id="290" name="Google Shape;290;p31"/>
          <p:cNvSpPr/>
          <p:nvPr/>
        </p:nvSpPr>
        <p:spPr>
          <a:xfrm rot="5400000">
            <a:off x="4317221" y="3698100"/>
            <a:ext cx="282000" cy="589500"/>
          </a:xfrm>
          <a:prstGeom prst="rightBrace">
            <a:avLst>
              <a:gd fmla="val 50000" name="adj1"/>
              <a:gd fmla="val 51695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 rot="10800000">
            <a:off x="4752975" y="2242175"/>
            <a:ext cx="0" cy="1257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 flipH="1" rot="10800000">
            <a:off x="4762500" y="2085350"/>
            <a:ext cx="976500" cy="26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1"/>
          <p:cNvSpPr txBox="1"/>
          <p:nvPr/>
        </p:nvSpPr>
        <p:spPr>
          <a:xfrm>
            <a:off x="5738996" y="1842025"/>
            <a:ext cx="296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log(3) + log(2) = log(6)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→ 6 = 3x2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 is not as simple without calculators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Common household things are very difficult to compute without a calculator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Sine, cosine, inverse of secant…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Square root (or roots in general)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Multiplication (32647624.24139 x 471380478.8183)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GB" sz="2000">
                <a:solidFill>
                  <a:schemeClr val="dk1"/>
                </a:solidFill>
              </a:rPr>
              <a:t>Division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 order to overcome these </a:t>
            </a:r>
            <a:r>
              <a:rPr lang="en-GB" sz="2000">
                <a:solidFill>
                  <a:schemeClr val="dk1"/>
                </a:solidFill>
              </a:rPr>
              <a:t>difficulties, people came up with several devices and algorithms.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from logarithms</a:t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Sometimes the first version of an idea is highly convoluted, like Napier’s, but gradually simplifies over time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Looking up (partial) results of </a:t>
            </a:r>
            <a:r>
              <a:rPr lang="en-GB" sz="2000">
                <a:solidFill>
                  <a:schemeClr val="dk1"/>
                </a:solidFill>
              </a:rPr>
              <a:t>calculations is extremely fast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Computers still often use look-up tables to speed computation, like the CORDIC algorithm used to calculate trigonometric functions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</a:t>
            </a:r>
            <a:r>
              <a:rPr lang="en-GB"/>
              <a:t>: Odysseus’s trip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63" y="1017725"/>
            <a:ext cx="668148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places Odysseus visited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63" y="1017725"/>
            <a:ext cx="720247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Distance between two points on a sphere</a:t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488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5"/>
          <p:cNvCxnSpPr/>
          <p:nvPr/>
        </p:nvCxnSpPr>
        <p:spPr>
          <a:xfrm>
            <a:off x="5475450" y="1846850"/>
            <a:ext cx="68700" cy="8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5"/>
          <p:cNvSpPr txBox="1"/>
          <p:nvPr/>
        </p:nvSpPr>
        <p:spPr>
          <a:xfrm>
            <a:off x="4829225" y="1452525"/>
            <a:ext cx="229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Longitude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20" name="Google Shape;320;p35"/>
          <p:cNvCxnSpPr/>
          <p:nvPr/>
        </p:nvCxnSpPr>
        <p:spPr>
          <a:xfrm flipH="1" rot="10800000">
            <a:off x="2627475" y="3064050"/>
            <a:ext cx="1150500" cy="34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5"/>
          <p:cNvSpPr txBox="1"/>
          <p:nvPr/>
        </p:nvSpPr>
        <p:spPr>
          <a:xfrm>
            <a:off x="1758375" y="3285125"/>
            <a:ext cx="229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Latitude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see who is the fastest! (earth radius: 6378 km)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388" y="661263"/>
            <a:ext cx="720247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54750"/>
            <a:ext cx="8839199" cy="48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https://math.stackexchange.com/questions/47927/motivation-for-napiers-logarithms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https://math.stackexchange.com/questions/469074/how-was-e-first-calculated/469088#469088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https://en.wikipedia.org/wiki/Slide_rule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https://en.wikipedia.org/wiki/Logarithm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https://en.wikipedia.org/wiki/History_of_logarithms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Calculating square roots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Useful for several formulae  (Pythagoras, area of triangle, etc.)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Heron’s method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68" name="Google Shape;68;p15"/>
          <p:cNvGrpSpPr/>
          <p:nvPr/>
        </p:nvGrpSpPr>
        <p:grpSpPr>
          <a:xfrm>
            <a:off x="687250" y="2344737"/>
            <a:ext cx="5741262" cy="1923663"/>
            <a:chOff x="687250" y="2344737"/>
            <a:chExt cx="5741262" cy="1923663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15488" y="2344737"/>
              <a:ext cx="3713024" cy="1031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Google Shape;70;p15"/>
            <p:cNvCxnSpPr/>
            <p:nvPr/>
          </p:nvCxnSpPr>
          <p:spPr>
            <a:xfrm flipH="1" rot="10800000">
              <a:off x="2296625" y="3125275"/>
              <a:ext cx="565500" cy="61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" name="Google Shape;71;p15"/>
            <p:cNvSpPr txBox="1"/>
            <p:nvPr/>
          </p:nvSpPr>
          <p:spPr>
            <a:xfrm>
              <a:off x="687250" y="3549350"/>
              <a:ext cx="16854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Next estimate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f</a:t>
              </a:r>
              <a:r>
                <a:rPr lang="en-GB" sz="1800">
                  <a:solidFill>
                    <a:schemeClr val="dk1"/>
                  </a:solidFill>
                </a:rPr>
                <a:t>or √S</a:t>
              </a:r>
              <a:endParaRPr sz="1800">
                <a:solidFill>
                  <a:schemeClr val="dk1"/>
                </a:solidFill>
              </a:endParaRPr>
            </a:p>
          </p:txBody>
        </p:sp>
        <p:cxnSp>
          <p:nvCxnSpPr>
            <p:cNvPr id="72" name="Google Shape;72;p15"/>
            <p:cNvCxnSpPr/>
            <p:nvPr/>
          </p:nvCxnSpPr>
          <p:spPr>
            <a:xfrm flipH="1" rot="10800000">
              <a:off x="4504100" y="3081700"/>
              <a:ext cx="445800" cy="826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" name="Google Shape;73;p15"/>
            <p:cNvSpPr txBox="1"/>
            <p:nvPr/>
          </p:nvSpPr>
          <p:spPr>
            <a:xfrm>
              <a:off x="3036075" y="3800700"/>
              <a:ext cx="20118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Previous </a:t>
              </a:r>
              <a:r>
                <a:rPr lang="en-GB" sz="1800">
                  <a:solidFill>
                    <a:schemeClr val="dk1"/>
                  </a:solidFill>
                </a:rPr>
                <a:t>estimate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for √S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5667625" y="1747800"/>
            <a:ext cx="3262200" cy="1692875"/>
            <a:chOff x="5667625" y="1747800"/>
            <a:chExt cx="3262200" cy="1692875"/>
          </a:xfrm>
        </p:grpSpPr>
        <p:sp>
          <p:nvSpPr>
            <p:cNvPr id="75" name="Google Shape;75;p15"/>
            <p:cNvSpPr/>
            <p:nvPr/>
          </p:nvSpPr>
          <p:spPr>
            <a:xfrm>
              <a:off x="5667625" y="2309675"/>
              <a:ext cx="565500" cy="11310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" name="Google Shape;76;p15"/>
            <p:cNvCxnSpPr/>
            <p:nvPr/>
          </p:nvCxnSpPr>
          <p:spPr>
            <a:xfrm flipH="1">
              <a:off x="6233125" y="2048700"/>
              <a:ext cx="619800" cy="271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" name="Google Shape;77;p15"/>
            <p:cNvSpPr txBox="1"/>
            <p:nvPr/>
          </p:nvSpPr>
          <p:spPr>
            <a:xfrm>
              <a:off x="6809425" y="1747800"/>
              <a:ext cx="2120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Division!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In practice, they looked up tables</a:t>
              </a:r>
              <a:endParaRPr sz="1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Calculating trigonometric functions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Extremely useful for basically everything, especially astronomy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Half-angle formula: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75" y="2312700"/>
            <a:ext cx="4220853" cy="109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4047375" y="2244425"/>
            <a:ext cx="902700" cy="32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6"/>
          <p:cNvSpPr txBox="1"/>
          <p:nvPr/>
        </p:nvSpPr>
        <p:spPr>
          <a:xfrm>
            <a:off x="3329700" y="1917125"/>
            <a:ext cx="1033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Root!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11700" y="3838075"/>
            <a:ext cx="4986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 practice, people looked up tables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Multiplying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As important as… </a:t>
            </a:r>
            <a:r>
              <a:rPr lang="en-GB" sz="2000">
                <a:solidFill>
                  <a:schemeClr val="dk1"/>
                </a:solidFill>
              </a:rPr>
              <a:t>multiplication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Prosthaphaeresis!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0" y="2897050"/>
            <a:ext cx="3068700" cy="1257450"/>
            <a:chOff x="0" y="2897050"/>
            <a:chExt cx="3068700" cy="1257450"/>
          </a:xfrm>
        </p:grpSpPr>
        <p:cxnSp>
          <p:nvCxnSpPr>
            <p:cNvPr id="95" name="Google Shape;95;p17"/>
            <p:cNvCxnSpPr/>
            <p:nvPr/>
          </p:nvCxnSpPr>
          <p:spPr>
            <a:xfrm rot="10800000">
              <a:off x="1394075" y="2897050"/>
              <a:ext cx="0" cy="858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6" name="Google Shape;96;p17"/>
            <p:cNvSpPr txBox="1"/>
            <p:nvPr/>
          </p:nvSpPr>
          <p:spPr>
            <a:xfrm>
              <a:off x="0" y="3581800"/>
              <a:ext cx="3068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“Convert” your number to a cosine (38.9 → 0.389) and look up the corresponding angle (cos</a:t>
              </a:r>
              <a:r>
                <a:rPr baseline="30000" lang="en-GB" sz="1800">
                  <a:solidFill>
                    <a:schemeClr val="dk1"/>
                  </a:solidFill>
                </a:rPr>
                <a:t>-1</a:t>
              </a:r>
              <a:r>
                <a:rPr lang="en-GB" sz="1800">
                  <a:solidFill>
                    <a:schemeClr val="dk1"/>
                  </a:solidFill>
                </a:rPr>
                <a:t>0.389 = 67.108º)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97" name="Google Shape;97;p17"/>
          <p:cNvSpPr txBox="1"/>
          <p:nvPr/>
        </p:nvSpPr>
        <p:spPr>
          <a:xfrm>
            <a:off x="5678500" y="1146150"/>
            <a:ext cx="2783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6428825" y="1298375"/>
            <a:ext cx="1946400" cy="1349500"/>
            <a:chOff x="6428825" y="1298375"/>
            <a:chExt cx="1946400" cy="1349500"/>
          </a:xfrm>
        </p:grpSpPr>
        <p:cxnSp>
          <p:nvCxnSpPr>
            <p:cNvPr id="99" name="Google Shape;99;p17"/>
            <p:cNvCxnSpPr/>
            <p:nvPr/>
          </p:nvCxnSpPr>
          <p:spPr>
            <a:xfrm>
              <a:off x="7364150" y="1995375"/>
              <a:ext cx="0" cy="652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0" name="Google Shape;100;p17"/>
            <p:cNvSpPr txBox="1"/>
            <p:nvPr/>
          </p:nvSpPr>
          <p:spPr>
            <a:xfrm>
              <a:off x="6428825" y="1298375"/>
              <a:ext cx="19464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Sum the angles and look up the cosine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4550175" y="2838700"/>
            <a:ext cx="2555400" cy="1392000"/>
            <a:chOff x="4550175" y="2838700"/>
            <a:chExt cx="2555400" cy="1392000"/>
          </a:xfrm>
        </p:grpSpPr>
        <p:cxnSp>
          <p:nvCxnSpPr>
            <p:cNvPr id="102" name="Google Shape;102;p17"/>
            <p:cNvCxnSpPr>
              <a:stCxn id="103" idx="0"/>
            </p:cNvCxnSpPr>
            <p:nvPr/>
          </p:nvCxnSpPr>
          <p:spPr>
            <a:xfrm rot="10800000">
              <a:off x="5827875" y="2838700"/>
              <a:ext cx="0" cy="739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3" name="Google Shape;103;p17"/>
            <p:cNvSpPr txBox="1"/>
            <p:nvPr/>
          </p:nvSpPr>
          <p:spPr>
            <a:xfrm>
              <a:off x="4550175" y="3578200"/>
              <a:ext cx="25554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Do the math and then “revert” to the original number (0.253 → 25.3)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00" y="2233725"/>
            <a:ext cx="7478073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with prosthaphaeresis (cf.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this</a:t>
            </a:r>
            <a:r>
              <a:rPr lang="en-GB"/>
              <a:t> </a:t>
            </a:r>
            <a:r>
              <a:rPr lang="en-GB"/>
              <a:t>pdf)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In order to use it for division, you also need tables for secant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If you use degree-minute-second to measure angles like early scientists, summing and subtracting angles is not that easy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35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You still have to divide by 2!!!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Only way of calculating powers of numbers is through repeated multiplication… how about fractional powers?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Napier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0" y="1017725"/>
            <a:ext cx="342171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112625" y="1167900"/>
            <a:ext cx="44040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Jobs: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Being a noble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Improving mathematician’s lives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Invented </a:t>
            </a:r>
            <a:r>
              <a:rPr lang="en-GB" sz="1800">
                <a:solidFill>
                  <a:schemeClr val="dk1"/>
                </a:solidFill>
              </a:rPr>
              <a:t>tools</a:t>
            </a:r>
            <a:r>
              <a:rPr lang="en-GB" sz="1800">
                <a:solidFill>
                  <a:schemeClr val="dk1"/>
                </a:solidFill>
              </a:rPr>
              <a:t> for computing and the logarithm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motivation for logarithms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698125" y="3571100"/>
            <a:ext cx="7209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Key realisation: the intervals above being in </a:t>
            </a:r>
            <a:r>
              <a:rPr lang="en-GB" sz="2000">
                <a:solidFill>
                  <a:schemeClr val="dk1"/>
                </a:solidFill>
              </a:rPr>
              <a:t>arithmetic</a:t>
            </a:r>
            <a:r>
              <a:rPr lang="en-GB" sz="2000">
                <a:solidFill>
                  <a:schemeClr val="dk1"/>
                </a:solidFill>
              </a:rPr>
              <a:t> progression corresponds to the intervals below being in geometric progression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24" name="Google Shape;124;p20"/>
          <p:cNvGrpSpPr/>
          <p:nvPr/>
        </p:nvGrpSpPr>
        <p:grpSpPr>
          <a:xfrm>
            <a:off x="719875" y="1080900"/>
            <a:ext cx="7669025" cy="2272850"/>
            <a:chOff x="719875" y="1080900"/>
            <a:chExt cx="7669025" cy="2272850"/>
          </a:xfrm>
        </p:grpSpPr>
        <p:cxnSp>
          <p:nvCxnSpPr>
            <p:cNvPr id="125" name="Google Shape;125;p20"/>
            <p:cNvCxnSpPr/>
            <p:nvPr/>
          </p:nvCxnSpPr>
          <p:spPr>
            <a:xfrm>
              <a:off x="755100" y="2287925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20"/>
            <p:cNvCxnSpPr/>
            <p:nvPr/>
          </p:nvCxnSpPr>
          <p:spPr>
            <a:xfrm>
              <a:off x="755100" y="3353750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7" name="Google Shape;127;p20"/>
            <p:cNvSpPr txBox="1"/>
            <p:nvPr/>
          </p:nvSpPr>
          <p:spPr>
            <a:xfrm>
              <a:off x="719875" y="1961700"/>
              <a:ext cx="74814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1          2</a:t>
              </a:r>
              <a:r>
                <a:rPr lang="en-GB" sz="1800">
                  <a:solidFill>
                    <a:schemeClr val="dk1"/>
                  </a:solidFill>
                </a:rPr>
                <a:t>          3          4          5          6          7          8          9          10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719875" y="3027650"/>
              <a:ext cx="7668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2 </a:t>
              </a:r>
              <a:r>
                <a:rPr lang="en-GB" sz="1800">
                  <a:solidFill>
                    <a:schemeClr val="dk1"/>
                  </a:solidFill>
                </a:rPr>
                <a:t>         4          8          16        32        64        128      256      512      1024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29" name="Google Shape;129;p20"/>
            <p:cNvSpPr txBox="1"/>
            <p:nvPr/>
          </p:nvSpPr>
          <p:spPr>
            <a:xfrm>
              <a:off x="839500" y="1080900"/>
              <a:ext cx="7068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Above: constant speed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Below: speed proportional to distance from origin</a:t>
              </a:r>
              <a:endParaRPr sz="1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reason it is useful</a:t>
            </a:r>
            <a:endParaRPr/>
          </a:p>
        </p:txBody>
      </p:sp>
      <p:grpSp>
        <p:nvGrpSpPr>
          <p:cNvPr id="135" name="Google Shape;135;p21"/>
          <p:cNvGrpSpPr/>
          <p:nvPr/>
        </p:nvGrpSpPr>
        <p:grpSpPr>
          <a:xfrm>
            <a:off x="737488" y="1779725"/>
            <a:ext cx="7669025" cy="1392050"/>
            <a:chOff x="719875" y="1961700"/>
            <a:chExt cx="7669025" cy="1392050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755100" y="2287925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755100" y="3353750"/>
              <a:ext cx="763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p21"/>
            <p:cNvSpPr txBox="1"/>
            <p:nvPr/>
          </p:nvSpPr>
          <p:spPr>
            <a:xfrm>
              <a:off x="719875" y="1961700"/>
              <a:ext cx="74814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1          2          3          4          5          6          7          8          9          10          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719875" y="3027650"/>
              <a:ext cx="7668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2          4          8          16        32        64        128      256      ???     1024          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40" name="Google Shape;140;p21"/>
          <p:cNvGrpSpPr/>
          <p:nvPr/>
        </p:nvGrpSpPr>
        <p:grpSpPr>
          <a:xfrm>
            <a:off x="3203300" y="2159400"/>
            <a:ext cx="738350" cy="824700"/>
            <a:chOff x="3203300" y="2159400"/>
            <a:chExt cx="738350" cy="824700"/>
          </a:xfrm>
        </p:grpSpPr>
        <p:cxnSp>
          <p:nvCxnSpPr>
            <p:cNvPr id="141" name="Google Shape;141;p21"/>
            <p:cNvCxnSpPr/>
            <p:nvPr/>
          </p:nvCxnSpPr>
          <p:spPr>
            <a:xfrm>
              <a:off x="3941650" y="2159400"/>
              <a:ext cx="0" cy="824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" name="Google Shape;142;p21"/>
            <p:cNvCxnSpPr/>
            <p:nvPr/>
          </p:nvCxnSpPr>
          <p:spPr>
            <a:xfrm>
              <a:off x="3203300" y="2159400"/>
              <a:ext cx="0" cy="824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3" name="Google Shape;143;p21"/>
          <p:cNvGrpSpPr/>
          <p:nvPr/>
        </p:nvGrpSpPr>
        <p:grpSpPr>
          <a:xfrm>
            <a:off x="842300" y="1306500"/>
            <a:ext cx="2426100" cy="640225"/>
            <a:chOff x="842300" y="1306500"/>
            <a:chExt cx="2426100" cy="640225"/>
          </a:xfrm>
        </p:grpSpPr>
        <p:sp>
          <p:nvSpPr>
            <p:cNvPr id="144" name="Google Shape;144;p21"/>
            <p:cNvSpPr/>
            <p:nvPr/>
          </p:nvSpPr>
          <p:spPr>
            <a:xfrm rot="-5400000">
              <a:off x="1914350" y="592675"/>
              <a:ext cx="282000" cy="24261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 txBox="1"/>
            <p:nvPr/>
          </p:nvSpPr>
          <p:spPr>
            <a:xfrm>
              <a:off x="1966250" y="1306500"/>
              <a:ext cx="379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0000"/>
                  </a:solidFill>
                </a:rPr>
                <a:t>t1</a:t>
              </a:r>
              <a:endParaRPr baseline="-25000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842300" y="883175"/>
            <a:ext cx="3196500" cy="705325"/>
            <a:chOff x="842300" y="883175"/>
            <a:chExt cx="3196500" cy="705325"/>
          </a:xfrm>
        </p:grpSpPr>
        <p:sp>
          <p:nvSpPr>
            <p:cNvPr id="147" name="Google Shape;147;p21"/>
            <p:cNvSpPr/>
            <p:nvPr/>
          </p:nvSpPr>
          <p:spPr>
            <a:xfrm rot="-5400000">
              <a:off x="2299550" y="-150750"/>
              <a:ext cx="282000" cy="3196500"/>
            </a:xfrm>
            <a:prstGeom prst="rightBrace">
              <a:avLst>
                <a:gd fmla="val 50000" name="adj1"/>
                <a:gd fmla="val 51695" name="adj2"/>
              </a:avLst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148" name="Google Shape;148;p21"/>
            <p:cNvSpPr txBox="1"/>
            <p:nvPr/>
          </p:nvSpPr>
          <p:spPr>
            <a:xfrm>
              <a:off x="2346056" y="883175"/>
              <a:ext cx="5007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FF"/>
                  </a:solidFill>
                </a:rPr>
                <a:t>t2</a:t>
              </a:r>
              <a:endParaRPr sz="1800">
                <a:solidFill>
                  <a:srgbClr val="0000FF"/>
                </a:solidFill>
              </a:endParaRPr>
            </a:p>
          </p:txBody>
        </p:sp>
      </p:grpSp>
      <p:sp>
        <p:nvSpPr>
          <p:cNvPr id="149" name="Google Shape;149;p21"/>
          <p:cNvSpPr txBox="1"/>
          <p:nvPr/>
        </p:nvSpPr>
        <p:spPr>
          <a:xfrm>
            <a:off x="3941650" y="655175"/>
            <a:ext cx="4774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Because this line is in arithmetic proportion, we know where it will be after t1 + t2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805175" y="1382725"/>
            <a:ext cx="6587075" cy="640200"/>
            <a:chOff x="805175" y="1382725"/>
            <a:chExt cx="6587075" cy="640200"/>
          </a:xfrm>
        </p:grpSpPr>
        <p:sp>
          <p:nvSpPr>
            <p:cNvPr id="151" name="Google Shape;151;p21"/>
            <p:cNvSpPr/>
            <p:nvPr/>
          </p:nvSpPr>
          <p:spPr>
            <a:xfrm rot="-5400000">
              <a:off x="3800825" y="-1254725"/>
              <a:ext cx="282000" cy="6273300"/>
            </a:xfrm>
            <a:prstGeom prst="rightBrace">
              <a:avLst>
                <a:gd fmla="val 50000" name="adj1"/>
                <a:gd fmla="val 81990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5525950" y="1382725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t1 + t2</a:t>
              </a:r>
              <a:endParaRPr sz="1800">
                <a:solidFill>
                  <a:srgbClr val="274E13"/>
                </a:solidFill>
              </a:endParaRPr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737475" y="3120575"/>
            <a:ext cx="6632700" cy="448200"/>
            <a:chOff x="737475" y="3120575"/>
            <a:chExt cx="6632700" cy="448200"/>
          </a:xfrm>
        </p:grpSpPr>
        <p:sp>
          <p:nvSpPr>
            <p:cNvPr id="154" name="Google Shape;154;p21"/>
            <p:cNvSpPr/>
            <p:nvPr/>
          </p:nvSpPr>
          <p:spPr>
            <a:xfrm rot="5400000">
              <a:off x="3912825" y="-54775"/>
              <a:ext cx="282000" cy="6632700"/>
            </a:xfrm>
            <a:prstGeom prst="rightBrace">
              <a:avLst>
                <a:gd fmla="val 50000" name="adj1"/>
                <a:gd fmla="val 23395" name="adj2"/>
              </a:avLst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5395750" y="3286775"/>
              <a:ext cx="18663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274E13"/>
                  </a:solidFill>
                </a:rPr>
                <a:t>t1 + t2</a:t>
              </a:r>
              <a:endParaRPr sz="1800">
                <a:solidFill>
                  <a:srgbClr val="274E13"/>
                </a:solidFill>
              </a:endParaRPr>
            </a:p>
          </p:txBody>
        </p:sp>
      </p:grpSp>
      <p:sp>
        <p:nvSpPr>
          <p:cNvPr id="156" name="Google Shape;156;p21"/>
          <p:cNvSpPr txBox="1"/>
          <p:nvPr/>
        </p:nvSpPr>
        <p:spPr>
          <a:xfrm>
            <a:off x="311700" y="3636725"/>
            <a:ext cx="883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Because the bottom line is in geometric progression, the position at t1+t2 is the position at t1 ⨉ the position at t2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However, since the intervals above correspond to the intervals below, we can directly compute the position below from the position above!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7013025" y="2131200"/>
            <a:ext cx="0" cy="8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